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49" r:id="rId3"/>
    <p:sldId id="1241" r:id="rId4"/>
    <p:sldId id="1242" r:id="rId5"/>
    <p:sldId id="1243" r:id="rId6"/>
    <p:sldId id="1244" r:id="rId7"/>
    <p:sldId id="1245" r:id="rId8"/>
    <p:sldId id="1246" r:id="rId9"/>
    <p:sldId id="1268" r:id="rId10"/>
    <p:sldId id="1248" r:id="rId11"/>
    <p:sldId id="1249" r:id="rId12"/>
    <p:sldId id="1250" r:id="rId13"/>
    <p:sldId id="1251" r:id="rId14"/>
    <p:sldId id="1252" r:id="rId15"/>
    <p:sldId id="1253" r:id="rId16"/>
    <p:sldId id="1262" r:id="rId17"/>
    <p:sldId id="1254" r:id="rId18"/>
    <p:sldId id="1255" r:id="rId19"/>
    <p:sldId id="1263" r:id="rId20"/>
    <p:sldId id="1257" r:id="rId21"/>
    <p:sldId id="1258" r:id="rId22"/>
    <p:sldId id="1259" r:id="rId23"/>
    <p:sldId id="1265" r:id="rId24"/>
    <p:sldId id="1266" r:id="rId25"/>
    <p:sldId id="1267" r:id="rId26"/>
    <p:sldId id="1269" r:id="rId27"/>
    <p:sldId id="1260" r:id="rId28"/>
    <p:sldId id="1264" r:id="rId29"/>
    <p:sldId id="1261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3094" autoAdjust="0"/>
  </p:normalViewPr>
  <p:slideViewPr>
    <p:cSldViewPr snapToGrid="0" snapToObjects="1">
      <p:cViewPr varScale="1">
        <p:scale>
          <a:sx n="93" d="100"/>
          <a:sy n="93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ד'/שבט/תשפ"ד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6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8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6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6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8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4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5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3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4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00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ד"ר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3657600" y="5596228"/>
            <a:ext cx="5515756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600" b="0" dirty="0"/>
              <a:t>מבוסס על חומרים של עירד בן גל &amp;</a:t>
            </a:r>
            <a:r>
              <a:rPr lang="en-US" sz="1600" b="0" dirty="0"/>
              <a:t>book </a:t>
            </a:r>
            <a:r>
              <a:rPr lang="he-IL" sz="1600" b="0" dirty="0"/>
              <a:t> </a:t>
            </a:r>
            <a:r>
              <a:rPr lang="en-US" sz="1600" b="0" dirty="0"/>
              <a:t>Montgomery</a:t>
            </a:r>
            <a:r>
              <a:rPr lang="he-IL" sz="1600" b="0" dirty="0"/>
              <a:t> &amp; ספרו  של ח. שור "איכות כוללת, בקרת איכות ותכנון לאיכות", 1992.  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E9F4-6819-E0A9-9A14-0B8DCCBE4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Average Run Length</a:t>
            </a:r>
            <a:r>
              <a:rPr lang="he-IL" dirty="0"/>
              <a:t> - </a:t>
            </a:r>
            <a:r>
              <a:rPr lang="en-US" dirty="0"/>
              <a:t>ARL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E04E3E4-3F71-74FB-987C-C0F3C034E81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74732" y="1284379"/>
                <a:ext cx="8528268" cy="3929428"/>
              </a:xfrm>
            </p:spPr>
            <p:txBody>
              <a:bodyPr/>
              <a:lstStyle/>
              <a:p>
                <a:r>
                  <a:rPr lang="he-IL" sz="2800" dirty="0"/>
                  <a:t>מספר הדגימות עד לקבלת נקודה חריגה 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כאשר התהליך תקין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he-IL" sz="2800" dirty="0"/>
                  <a:t>רצוי ש-</a:t>
                </a:r>
                <a:r>
                  <a:rPr lang="en-US" sz="2800" dirty="0"/>
                  <a:t>ARL</a:t>
                </a:r>
                <a:r>
                  <a:rPr lang="he-IL" sz="2800" dirty="0"/>
                  <a:t> יהיה גדול.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כאשר יש תזוזה משמעותית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he-IL" sz="2800" dirty="0"/>
                  <a:t>רצוי ש-</a:t>
                </a:r>
                <a:r>
                  <a:rPr lang="en-US" sz="2800" dirty="0"/>
                  <a:t>ARL</a:t>
                </a:r>
                <a:r>
                  <a:rPr lang="he-IL" sz="2800" dirty="0"/>
                  <a:t> יהיה קטן.</a:t>
                </a:r>
              </a:p>
              <a:p>
                <a:r>
                  <a:rPr lang="he-IL" sz="2800" u="sng" dirty="0"/>
                  <a:t>דוגמא:</a:t>
                </a:r>
                <a:r>
                  <a:rPr lang="he-IL" sz="2800" dirty="0"/>
                  <a:t> למה שווה </a:t>
                </a:r>
                <a:r>
                  <a:rPr lang="en-US" sz="2800" dirty="0"/>
                  <a:t>ARL(1)</a:t>
                </a:r>
                <a:r>
                  <a:rPr lang="he-IL" sz="2800" dirty="0"/>
                  <a:t> לגודל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800" u="sng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𝐴𝑅𝐿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b="0" dirty="0"/>
                  <a:t>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𝐴𝑅𝐿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07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08</m:t>
                    </m:r>
                  </m:oMath>
                </a14:m>
                <a:endParaRPr lang="en-US" sz="2400" b="0" dirty="0"/>
              </a:p>
              <a:p>
                <a:r>
                  <a:rPr lang="he-IL" sz="2400" dirty="0"/>
                  <a:t>שימו לב שעבור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𝐴𝑅𝐿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he-IL" sz="2400" b="0" dirty="0"/>
                  <a:t> - התוצאה אינה תלויה בגודל המדגם: </a:t>
                </a: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99865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800" b="0" u="sng" dirty="0"/>
              </a:p>
              <a:p>
                <a:endParaRPr lang="en-US" sz="2800" u="sng" dirty="0"/>
              </a:p>
              <a:p>
                <a:endParaRPr lang="en-IL" sz="2800" u="sng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E04E3E4-3F71-74FB-987C-C0F3C034E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74732" y="1284379"/>
                <a:ext cx="8528268" cy="3929428"/>
              </a:xfrm>
              <a:blipFill>
                <a:blip r:embed="rId3"/>
                <a:stretch>
                  <a:fillRect r="-1501" b="-267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EF94-9FCB-2AE0-E440-81446C647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4C659-FB68-3EF5-8EC5-CBF9CD04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231" y="1348877"/>
            <a:ext cx="1895740" cy="59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7334F-3DAF-345C-365F-1BA8C6E8CB95}"/>
                  </a:ext>
                </a:extLst>
              </p:cNvPr>
              <p:cNvSpPr txBox="1"/>
              <p:nvPr/>
            </p:nvSpPr>
            <p:spPr>
              <a:xfrm>
                <a:off x="3857297" y="6488668"/>
                <a:ext cx="6101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7334F-3DAF-345C-365F-1BA8C6E8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97" y="6488668"/>
                <a:ext cx="61012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85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2BD5-B6FF-380F-1A41-7F3AFFD9A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באיזה גודל מדגם כדאי להשתמש?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104851C-016E-515F-C5AE-D4F0E4D1EF6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he-IL" sz="2800" dirty="0"/>
                  <a:t>ככל שהמדגם גדל </a:t>
                </a:r>
                <a:r>
                  <a:rPr lang="en-US" sz="2800" dirty="0"/>
                  <a:t>ARL</a:t>
                </a:r>
                <a:r>
                  <a:rPr lang="he-IL" sz="2800" dirty="0"/>
                  <a:t> קטן 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400" dirty="0"/>
                  <a:t>עבור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he-IL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𝐴𝑅𝐿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08</m:t>
                    </m:r>
                  </m:oMath>
                </a14:m>
                <a:endParaRPr lang="en-US" sz="24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400" dirty="0"/>
                  <a:t>עבור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he-IL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𝐴𝑅𝐿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endParaRPr lang="en-US" sz="2400" b="0" dirty="0"/>
              </a:p>
              <a:p>
                <a:r>
                  <a:rPr lang="he-IL" sz="2400" dirty="0"/>
                  <a:t>נניח שאנחנו מסוגלים לדגום 10% מהפריטים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he-IL" sz="2400" dirty="0"/>
                  <a:t>אסטרטגיה א' – לדגום 2 מתוך כל 20 פריטים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he-IL" sz="2400" dirty="0"/>
                  <a:t>אסטרטגיה ב' – לדגום 10 מתוך כל 100 פריטים </a:t>
                </a:r>
              </a:p>
              <a:p>
                <a:r>
                  <a:rPr lang="he-IL" sz="2400" dirty="0"/>
                  <a:t>מה עדיף? מה הנוסחה לחישוב?</a:t>
                </a:r>
                <a:endParaRPr lang="en-US" sz="2400" dirty="0"/>
              </a:p>
              <a:p>
                <a:endParaRPr lang="en-US" sz="2400" b="1" dirty="0"/>
              </a:p>
              <a:p>
                <a:pPr marL="914400" lvl="1" indent="-457200">
                  <a:buSzPct val="80000"/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457200" indent="-457200">
                  <a:buSzPct val="80000"/>
                  <a:buFont typeface="Wingdings" panose="05000000000000000000" pitchFamily="2" charset="2"/>
                  <a:buChar char="§"/>
                </a:pPr>
                <a:endParaRPr lang="en-IL" sz="1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104851C-016E-515F-C5AE-D4F0E4D1E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r="-1656" b="-20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06084-07EF-D94C-2574-C87E964EBB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1C09-9BEB-CCCB-31C0-2598E6122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מספר פריטים בממוצע עד לגילוי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5BCD8-89E7-6F6A-53B2-68063B495F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E51BC-6AE2-6F6C-BEC8-3D12EEFF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24" y="1167065"/>
            <a:ext cx="5103691" cy="536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2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DFE8-3942-9B02-C2AD-E44862105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עבור תרשים </a:t>
            </a:r>
            <a:r>
              <a:rPr lang="en-US" dirty="0"/>
              <a:t>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A417AF5-E3DB-D9C1-E5C3-823D6629789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</p:spPr>
            <p:txBody>
              <a:bodyPr/>
              <a:lstStyle/>
              <a:p>
                <a:r>
                  <a:rPr lang="he-IL" sz="2400" u="sng" dirty="0"/>
                  <a:t>מטרה</a:t>
                </a:r>
                <a:r>
                  <a:rPr lang="he-IL" sz="2400" dirty="0"/>
                  <a:t>: ביטוי ליכולת תרשים </a:t>
                </a:r>
                <a:r>
                  <a:rPr lang="en-US" sz="2400" b="1" dirty="0"/>
                  <a:t>R</a:t>
                </a:r>
                <a:r>
                  <a:rPr lang="en-US" sz="2400" dirty="0"/>
                  <a:t> </a:t>
                </a:r>
                <a:r>
                  <a:rPr lang="he-IL" sz="2400" dirty="0"/>
                  <a:t> לגלות סטייה בשונות התהליך.</a:t>
                </a:r>
              </a:p>
              <a:p>
                <a:r>
                  <a:rPr lang="he-IL" sz="2400" u="sng" dirty="0"/>
                  <a:t>לדוגמא:</a:t>
                </a:r>
                <a:r>
                  <a:rPr lang="he-IL" sz="2400" dirty="0"/>
                  <a:t> ניקח תהליך בבקרה ובו, כתוצאה "מסיבה מיוחדת", ארע שינוי בסטיית התקן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e-I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e-I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he-IL" sz="2400" dirty="0"/>
              </a:p>
              <a:p>
                <a:r>
                  <a:rPr lang="he-IL" sz="2400" dirty="0"/>
                  <a:t>(עלייה בשונות). אזי עקומת </a:t>
                </a:r>
                <a:r>
                  <a:rPr lang="en-US" sz="2400" dirty="0"/>
                  <a:t>OC</a:t>
                </a:r>
                <a:r>
                  <a:rPr lang="he-IL" sz="2400" dirty="0"/>
                  <a:t> תתאר את ההסתברות לגלות שינוי שכזה כתלות ביחס שבין סטיות התקן: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e-I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he-IL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e-I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he-IL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he-IL" sz="2400" dirty="0"/>
                  <a:t>עבור ערכי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</a:t>
                </a:r>
                <a:r>
                  <a:rPr lang="he-IL" sz="2400" dirty="0"/>
                  <a:t> שונים. </a:t>
                </a:r>
              </a:p>
              <a:p>
                <a:r>
                  <a:rPr lang="he-IL" sz="2400" dirty="0"/>
                  <a:t>מהעקומה ניתן לראות, שתרשימי </a:t>
                </a:r>
                <a:r>
                  <a:rPr lang="en-US" sz="2400" dirty="0"/>
                  <a:t>R</a:t>
                </a:r>
                <a:r>
                  <a:rPr lang="he-IL" sz="2400" dirty="0"/>
                  <a:t> אינם יעילים במיוחד בגילוי שינוי בסטיית התקן. </a:t>
                </a:r>
              </a:p>
              <a:p>
                <a:r>
                  <a:rPr lang="he-IL" sz="2400" u="sng" dirty="0"/>
                  <a:t>לדוגמא: </a:t>
                </a:r>
                <a:r>
                  <a:rPr lang="he-IL" sz="2400" dirty="0"/>
                  <a:t>עבור </a:t>
                </a:r>
                <a:r>
                  <a:rPr lang="he-IL" sz="2400" u="sng" dirty="0"/>
                  <a:t>הכפלת סטיית </a:t>
                </a:r>
                <a:r>
                  <a:rPr lang="he-IL" sz="2400" dirty="0"/>
                  <a:t>התקן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e-I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he-IL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e-I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he-IL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he-IL" sz="2400" dirty="0"/>
                  <a:t> וגודל מדגם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he-IL" sz="2400" dirty="0"/>
                  <a:t>, יש רק 40% סיכוי לגילוי הסטייה ע"י עקומת </a:t>
                </a:r>
                <a:r>
                  <a:rPr lang="en-US" sz="2400" dirty="0"/>
                  <a:t>R</a:t>
                </a:r>
                <a:r>
                  <a:rPr lang="he-IL" sz="2400" dirty="0"/>
                  <a:t> (ראה שקף הבא).</a:t>
                </a: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A417AF5-E3DB-D9C1-E5C3-823D66297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  <a:blipFill>
                <a:blip r:embed="rId2"/>
                <a:stretch>
                  <a:fillRect r="-829" b="-251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BF64F-3D4D-397E-7C1A-BEC9C861E0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A91C1-070C-24F2-C00B-6534C50064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9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6BBD-F023-CE00-5328-B24A41E5B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עבור תרשים </a:t>
            </a:r>
            <a:r>
              <a:rPr lang="en-US" dirty="0"/>
              <a:t>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04D2116-5C3B-1538-F263-24CE654D11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2662" y="1474435"/>
                <a:ext cx="10630337" cy="3929428"/>
              </a:xfrm>
            </p:spPr>
            <p:txBody>
              <a:bodyPr/>
              <a:lstStyle/>
              <a:p>
                <a:r>
                  <a:rPr lang="he-IL" sz="2400" dirty="0"/>
                  <a:t>זוהי אחת הסיבות לשימוש בתרשימי </a:t>
                </a:r>
                <a:r>
                  <a:rPr lang="en-US" sz="2400" dirty="0"/>
                  <a:t>S</a:t>
                </a:r>
                <a:r>
                  <a:rPr lang="he-IL" sz="2400" dirty="0"/>
                  <a:t> במקום </a:t>
                </a:r>
                <a:r>
                  <a:rPr lang="en-US" sz="2400" dirty="0"/>
                  <a:t>R</a:t>
                </a:r>
                <a:r>
                  <a:rPr lang="he-IL" sz="2400" dirty="0"/>
                  <a:t>, כאשר הדבר אפשרי!</a:t>
                </a:r>
              </a:p>
              <a:p>
                <a:r>
                  <a:rPr lang="he-IL" sz="2400" dirty="0"/>
                  <a:t>הסיבה השנייה היא ש </a:t>
                </a:r>
                <a:r>
                  <a:rPr lang="en-US" sz="2400" dirty="0"/>
                  <a:t>R</a:t>
                </a:r>
                <a:r>
                  <a:rPr lang="he-IL" sz="2400" dirty="0"/>
                  <a:t> הוא אמד מוטה עבור </a:t>
                </a:r>
                <a14:m>
                  <m:oMath xmlns:m="http://schemas.openxmlformats.org/officeDocument/2006/math">
                    <m:r>
                      <a:rPr 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400" dirty="0"/>
                  <a:t>  וטוב רק עבור גודל מדגם קטן!</a:t>
                </a: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04D2116-5C3B-1538-F263-24CE654D1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2662" y="1474435"/>
                <a:ext cx="10630337" cy="3929428"/>
              </a:xfrm>
              <a:blipFill>
                <a:blip r:embed="rId2"/>
                <a:stretch>
                  <a:fillRect r="-9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7D2DB-4962-B9F6-F728-D0CA4C3A8F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50C29-CEC5-E806-20F3-1641C9F9D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522BB-F3D7-0EF0-8E03-B70C520F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651" y="2780055"/>
            <a:ext cx="4015135" cy="39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9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1F754B-D8A1-C573-FA9D-E46BC92674A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R</a:t>
                </a:r>
                <a:r>
                  <a:rPr lang="he-IL" i="1" dirty="0"/>
                  <a:t> </a:t>
                </a:r>
                <a:r>
                  <a:rPr lang="he-IL" dirty="0"/>
                  <a:t>לסדרות קצרות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1F754B-D8A1-C573-FA9D-E46BC9267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DED07598-4236-6137-C521-8D097F2B4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6759" y="917386"/>
            <a:ext cx="10157371" cy="3929428"/>
          </a:xfrm>
        </p:spPr>
        <p:txBody>
          <a:bodyPr/>
          <a:lstStyle/>
          <a:p>
            <a:r>
              <a:rPr lang="he-IL" sz="2400" dirty="0"/>
              <a:t>הנחות:</a:t>
            </a:r>
            <a:r>
              <a:rPr lang="en-US" sz="2400" dirty="0"/>
              <a:t> </a:t>
            </a:r>
            <a:r>
              <a:rPr lang="he-IL" sz="2400" dirty="0"/>
              <a:t> סטיית התקן שווה בכל הקבוצות. גודל מדגם קבוע. </a:t>
            </a:r>
            <a:endParaRPr lang="en-IL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8E5C-71DD-A9BB-CD64-8C1105299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DC910-9FFD-70BD-4B7B-0189D504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734" y="1546062"/>
            <a:ext cx="4351266" cy="51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9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3C6E-239A-541B-44C3-58D7EE2C8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תרשימי בקרה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876B-093C-33CA-8931-FA55686C68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653FD-830A-F857-4E78-B68CBD48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240" y="1001540"/>
            <a:ext cx="7792537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568DC-83E0-EFB1-0473-BB6BD1A0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55" y="3722458"/>
            <a:ext cx="7744906" cy="256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6C668-488F-0F12-BBF5-65289401B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845" y="6319534"/>
            <a:ext cx="608732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7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(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he-IL" dirty="0"/>
                  <a:t>  לא ידוע)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</p:spPr>
            <p:txBody>
              <a:bodyPr/>
              <a:lstStyle/>
              <a:p>
                <a:r>
                  <a:rPr lang="he-IL" sz="2400" dirty="0"/>
                  <a:t>שימוש בתרשים </a:t>
                </a:r>
                <a:r>
                  <a:rPr lang="en-US" sz="2400" dirty="0"/>
                  <a:t>S</a:t>
                </a:r>
                <a:r>
                  <a:rPr lang="he-IL" sz="2400" dirty="0"/>
                  <a:t> (סטיית התקן למדגם) נעשה במקרים הבאים:</a:t>
                </a:r>
              </a:p>
              <a:p>
                <a:pPr marL="457200" indent="-457200">
                  <a:buAutoNum type="arabicPeriod"/>
                </a:pPr>
                <a:r>
                  <a:rPr lang="he-IL" sz="2400" dirty="0"/>
                  <a:t>גודל המדגם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גדול (לדוגמא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he-IL" sz="2400" dirty="0"/>
                  <a:t>) ואז שימוש בטווח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he-IL" sz="2400" dirty="0"/>
                  <a:t> לאמידת </a:t>
                </a:r>
                <a14:m>
                  <m:oMath xmlns:m="http://schemas.openxmlformats.org/officeDocument/2006/math">
                    <m:r>
                      <a:rPr 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400" dirty="0"/>
                  <a:t> הינו מוטה.</a:t>
                </a:r>
              </a:p>
              <a:p>
                <a:pPr marL="457200" indent="-457200">
                  <a:buAutoNum type="arabicPeriod"/>
                </a:pPr>
                <a:r>
                  <a:rPr lang="he-IL" sz="2400" dirty="0"/>
                  <a:t>גודל המדגם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משתנה ממדגם למדגם. </a:t>
                </a:r>
              </a:p>
              <a:p>
                <a:pPr marL="457200" indent="-457200">
                  <a:buAutoNum type="arabicPeriod"/>
                </a:pPr>
                <a:r>
                  <a:rPr lang="he-IL" sz="2400" dirty="0"/>
                  <a:t>מערכת ממוחשבת ואז תרשים </a:t>
                </a:r>
                <a:r>
                  <a:rPr lang="en-US" sz="2400" i="1" dirty="0"/>
                  <a:t>S</a:t>
                </a:r>
                <a:r>
                  <a:rPr lang="he-IL" sz="2400" dirty="0"/>
                  <a:t> יעיל יותר.</a:t>
                </a:r>
              </a:p>
              <a:p>
                <a:r>
                  <a:rPr lang="he-IL" sz="2400" dirty="0"/>
                  <a:t>פרוצדורת בניית התרשים דומה לזו של תרשימי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he-IL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he-IL" sz="2400" dirty="0"/>
                  <a:t>. </a:t>
                </a:r>
              </a:p>
              <a:p>
                <a:r>
                  <a:rPr lang="he-IL" sz="2400" dirty="0"/>
                  <a:t>במקום לחשב טווח וממוצע לכל מדגם, נחשב סטיית תקן </a:t>
                </a:r>
                <a:r>
                  <a:rPr lang="en-US" sz="2400" i="1" dirty="0"/>
                  <a:t>S</a:t>
                </a:r>
                <a:r>
                  <a:rPr lang="he-IL" sz="2400" i="1" dirty="0"/>
                  <a:t> </a:t>
                </a:r>
                <a:r>
                  <a:rPr lang="he-IL" sz="2400" dirty="0"/>
                  <a:t>וממוצע לכל מדגם. </a:t>
                </a:r>
              </a:p>
              <a:p>
                <a:r>
                  <a:rPr lang="he-IL" sz="2400" dirty="0"/>
                  <a:t>סטיית התקן מחושבת לכל מדגם עפ"י הנוסחה: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e-IL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he-I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he-I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e-IL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e-IL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lang="he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  <a:blipFill>
                <a:blip r:embed="rId4"/>
                <a:stretch>
                  <a:fillRect r="-884" b="-2764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30B0-B9B3-EE44-5CBE-EE5990DE6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0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(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he-IL" dirty="0"/>
                  <a:t>  לא ידוע)</a:t>
                </a:r>
                <a:r>
                  <a:rPr lang="en-US" dirty="0"/>
                  <a:t> – </a:t>
                </a:r>
                <a:r>
                  <a:rPr lang="he-IL" dirty="0"/>
                  <a:t>  המשך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</p:spPr>
            <p:txBody>
              <a:bodyPr/>
              <a:lstStyle/>
              <a:p>
                <a:r>
                  <a:rPr lang="he-IL" sz="2400" dirty="0"/>
                  <a:t>מאידך, אמד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he-IL" sz="2400" dirty="0"/>
                  <a:t> הוא אמד מוטה </a:t>
                </a:r>
                <a:r>
                  <a:rPr lang="en-US" sz="2400" dirty="0"/>
                  <a:t>(Biased)</a:t>
                </a:r>
                <a:r>
                  <a:rPr lang="he-IL" sz="2400" dirty="0"/>
                  <a:t> ל-</a:t>
                </a:r>
                <a14:m>
                  <m:oMath xmlns:m="http://schemas.openxmlformats.org/officeDocument/2006/math">
                    <m:r>
                      <a:rPr 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400" dirty="0"/>
                  <a:t> כאשר:</a:t>
                </a:r>
                <a:r>
                  <a:rPr lang="en-US" sz="2400" dirty="0"/>
                  <a:t> </a:t>
                </a:r>
                <a:endParaRPr lang="he-IL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𝑆𝑡𝑑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he-IL" sz="2400" dirty="0"/>
                  <a:t>כאשר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he-IL" sz="2400" dirty="0"/>
                  <a:t> הוא קבוע התלוי ב-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. </a:t>
                </a:r>
              </a:p>
              <a:p>
                <a:r>
                  <a:rPr lang="he-IL" sz="2400" dirty="0"/>
                  <a:t>דהיינו על מנת לאמוד את סטיית התקן, יש לנרמל את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he-IL" sz="2400" dirty="0"/>
                  <a:t> ולחלקו ב-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he-IL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he-IL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e-I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he-IL" sz="2400" dirty="0"/>
                  <a:t>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  <a:blipFill>
                <a:blip r:embed="rId4"/>
                <a:stretch>
                  <a:fillRect r="-8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30B0-B9B3-EE44-5CBE-EE5990DE6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DB89-C8AC-4B3A-45AA-263FDB704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744" y="10940"/>
            <a:ext cx="8516256" cy="990600"/>
          </a:xfrm>
        </p:spPr>
        <p:txBody>
          <a:bodyPr/>
          <a:lstStyle/>
          <a:p>
            <a:r>
              <a:rPr lang="he-IL" dirty="0"/>
              <a:t>תזכורת לאמד חסר הטייה של סטיית התקן </a:t>
            </a:r>
            <a:r>
              <a:rPr lang="en-US" dirty="0"/>
              <a:t>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1F6BE-EE4F-66E7-C9DC-7189561A3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הסבר לשקף:</a:t>
            </a:r>
          </a:p>
          <a:p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85DD6-C588-F086-A8C0-F5160B5B6C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5B6ED-9E45-89D3-9E62-AD63FC071B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42DD6-022C-EA99-31DC-906465F0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98" y="1233824"/>
            <a:ext cx="5973009" cy="10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7D85C-A133-2A92-53F2-FBD87265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98" y="2262668"/>
            <a:ext cx="2143424" cy="78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DA40E-EA0C-BDAF-F50E-5205E369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98" y="3624817"/>
            <a:ext cx="5601482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C5573-88AA-D8C7-364E-83536381E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33" y="3043827"/>
            <a:ext cx="4608869" cy="2867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323B3-9477-0F90-741B-EDCAE58C5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398" y="3032958"/>
            <a:ext cx="550621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0100" b="0" dirty="0"/>
              <a:t>נושאים במצגת</a:t>
            </a:r>
          </a:p>
          <a:p>
            <a:endParaRPr lang="he-IL" b="0" dirty="0"/>
          </a:p>
          <a:p>
            <a:endParaRPr lang="he-IL" b="0" dirty="0"/>
          </a:p>
          <a:p>
            <a:r>
              <a:rPr lang="he-IL" b="0" dirty="0"/>
              <a:t>תרשימי בקרה לתכונות </a:t>
            </a:r>
          </a:p>
          <a:p>
            <a:endParaRPr lang="he-IL" b="0" dirty="0"/>
          </a:p>
          <a:p>
            <a:r>
              <a:rPr lang="he-IL" b="0" dirty="0"/>
              <a:t>כושר תהליך </a:t>
            </a:r>
          </a:p>
          <a:p>
            <a:endParaRPr lang="he-IL" b="0" dirty="0"/>
          </a:p>
          <a:p>
            <a:r>
              <a:rPr lang="en-US" b="0" dirty="0"/>
              <a:t>ARL</a:t>
            </a:r>
            <a:r>
              <a:rPr lang="he-IL" b="0" dirty="0"/>
              <a:t>,</a:t>
            </a:r>
            <a:r>
              <a:rPr lang="en-US" b="0" dirty="0"/>
              <a:t>OC</a:t>
            </a:r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(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he-IL" dirty="0"/>
                  <a:t>  לא ידוע)</a:t>
                </a:r>
                <a:r>
                  <a:rPr lang="en-US" dirty="0"/>
                  <a:t> – </a:t>
                </a:r>
                <a:r>
                  <a:rPr lang="he-IL" dirty="0"/>
                  <a:t>  המשך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</p:spPr>
            <p:txBody>
              <a:bodyPr/>
              <a:lstStyle/>
              <a:p>
                <a:r>
                  <a:rPr lang="he-IL" sz="2400" dirty="0"/>
                  <a:t>עבור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he-IL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e-I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e-IL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he-IL" sz="2400" dirty="0"/>
                  <a:t>  התרשימים יחושבו באופן הבא: </a:t>
                </a: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  <a:blipFill>
                <a:blip r:embed="rId4"/>
                <a:stretch>
                  <a:fillRect r="-8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30B0-B9B3-EE44-5CBE-EE5990DE6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015CC-3CCA-4459-DFF2-67C98F1EC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351" y="2832811"/>
            <a:ext cx="5323314" cy="2550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815C8-8730-5A78-2B67-D6F06832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13" y="2832811"/>
            <a:ext cx="5243837" cy="25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(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he-IL" dirty="0"/>
                  <a:t>  לא ידוע)</a:t>
                </a:r>
                <a:r>
                  <a:rPr lang="en-US" dirty="0"/>
                  <a:t> – </a:t>
                </a:r>
                <a:r>
                  <a:rPr lang="he-IL" dirty="0"/>
                  <a:t>  המשך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</p:spPr>
            <p:txBody>
              <a:bodyPr/>
              <a:lstStyle/>
              <a:p>
                <a:r>
                  <a:rPr lang="he-IL" sz="2400" dirty="0"/>
                  <a:t>הערה:</a:t>
                </a:r>
                <a:r>
                  <a:rPr lang="en-US" sz="2400" dirty="0"/>
                  <a:t> </a:t>
                </a:r>
                <a:r>
                  <a:rPr lang="he-IL" sz="2400" dirty="0"/>
                  <a:t>לפעמים מחשבים את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he-IL" sz="2400" dirty="0"/>
                  <a:t> על ידי חלוקה ב-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he-IL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400" dirty="0"/>
                  <a:t>  ולא ב-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he-IL" sz="2400" dirty="0"/>
                  <a:t>. אזי יש להשתמש בהתאמה בקבועים הבאים: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E812BE5-12D2-56C8-F24F-EC754FEA5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  <a:blipFill>
                <a:blip r:embed="rId3"/>
                <a:stretch>
                  <a:fillRect r="-8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30B0-B9B3-EE44-5CBE-EE5990DE6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A8A62-BF79-4F5E-354D-F27D1100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96" y="2847531"/>
            <a:ext cx="4103960" cy="35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(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he-IL" dirty="0"/>
                  <a:t>  לא ידוע)</a:t>
                </a:r>
                <a:r>
                  <a:rPr lang="en-US" dirty="0"/>
                  <a:t> – </a:t>
                </a:r>
                <a:r>
                  <a:rPr lang="he-IL" dirty="0"/>
                  <a:t>  המשך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30B0-B9B3-EE44-5CBE-EE5990DE6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AA93A-BD6E-3F75-343F-9456ADA3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530" y="1001540"/>
            <a:ext cx="4472708" cy="58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1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9254BF-E2A4-C8CA-88E4-CF6245A8EC6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(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he-IL" dirty="0"/>
                  <a:t>  ידוע)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9254BF-E2A4-C8CA-88E4-CF6245A8E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D8D1E-9AE3-4B3A-F865-3AFDB7C3F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0F92C-05A0-EBA7-6E8B-A81F5530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558902EA-DB2D-88AA-6287-A48EA6FB223C}"/>
              </a:ext>
            </a:extLst>
          </p:cNvPr>
          <p:cNvSpPr txBox="1">
            <a:spLocks/>
          </p:cNvSpPr>
          <p:nvPr/>
        </p:nvSpPr>
        <p:spPr>
          <a:xfrm>
            <a:off x="1200868" y="1021296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B59BC75E-AF05-D046-42F0-8C1D9B2407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8968" y="1217295"/>
                <a:ext cx="10058400" cy="3931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lang="he-IL" sz="1400" b="0" i="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dirty="0"/>
                  <a:t>משתמשים בתרשימים אלה כאשר התוחלת </a:t>
                </a:r>
                <a14:m>
                  <m:oMath xmlns:m="http://schemas.openxmlformats.org/officeDocument/2006/math">
                    <m:r>
                      <a:rPr lang="he-IL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he-IL" dirty="0"/>
                  <a:t>  וסטיית התקן </a:t>
                </a:r>
                <a14:m>
                  <m:oMath xmlns:m="http://schemas.openxmlformats.org/officeDocument/2006/math">
                    <m:r>
                      <a:rPr lang="he-IL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dirty="0"/>
                  <a:t> של התהליך ידועים על גבי תרשים הבקרה יופיעו ממוצעי המדגמים וסטיות התקן של המדגמים. אולם, החישוב של גבולות הבקרה יבוצע, על פי התוחלת וסטיית התקן של התהליך.</a:t>
                </a:r>
              </a:p>
              <a:p>
                <a:r>
                  <a:rPr lang="he-IL" dirty="0"/>
                  <a:t>עבור רמת ודאות של 99.7% משתמשים בנוסחאות הבאות: </a:t>
                </a:r>
              </a:p>
              <a:p>
                <a:r>
                  <a:rPr lang="he-IL" dirty="0"/>
                  <a:t>תרשים בקרה לממוצע- </a:t>
                </a:r>
              </a:p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r>
                  <a:rPr lang="he-IL" dirty="0"/>
                  <a:t>תרשים בקרה לסטיות תקן- </a:t>
                </a:r>
              </a:p>
            </p:txBody>
          </p:sp>
        </mc:Choice>
        <mc:Fallback xmlns="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B59BC75E-AF05-D046-42F0-8C1D9B240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68" y="1217295"/>
                <a:ext cx="10058400" cy="3931920"/>
              </a:xfrm>
              <a:prstGeom prst="rect">
                <a:avLst/>
              </a:prstGeom>
              <a:blipFill>
                <a:blip r:embed="rId3"/>
                <a:stretch>
                  <a:fillRect l="-606" r="-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תמונה 4">
            <a:extLst>
              <a:ext uri="{FF2B5EF4-FFF2-40B4-BE49-F238E27FC236}">
                <a16:creationId xmlns:a16="http://schemas.microsoft.com/office/drawing/2014/main" id="{AE91E83F-30D2-D6D8-4AB1-6D11EC12A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21" y="2533011"/>
            <a:ext cx="2224616" cy="1180759"/>
          </a:xfrm>
          <a:prstGeom prst="rect">
            <a:avLst/>
          </a:prstGeom>
        </p:spPr>
      </p:pic>
      <p:pic>
        <p:nvPicPr>
          <p:cNvPr id="9" name="תמונה 6">
            <a:extLst>
              <a:ext uri="{FF2B5EF4-FFF2-40B4-BE49-F238E27FC236}">
                <a16:creationId xmlns:a16="http://schemas.microsoft.com/office/drawing/2014/main" id="{1143A6E6-3535-8E2D-B993-AA86CBC25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239" y="3904931"/>
            <a:ext cx="1880579" cy="10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5D3F-20CE-25E0-0C34-5FB7B8633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(סטיית תקן של תהליך ידועה)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E54BDF5-1048-7DD0-1D70-E1652027766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he-IL" dirty="0"/>
                  <a:t>בייצור צירי מתכת מתפלג אורכו של הציר נורמלית עם ממוצע 12 וסטיית </a:t>
                </a:r>
                <a:r>
                  <a:rPr lang="he-IL" dirty="0" err="1"/>
                  <a:t>וסטיית</a:t>
                </a:r>
                <a:r>
                  <a:rPr lang="he-IL" dirty="0"/>
                  <a:t> תקן .0.08 </a:t>
                </a:r>
              </a:p>
              <a:p>
                <a:pPr marL="342900" indent="-342900">
                  <a:buFont typeface="+mj-cs"/>
                  <a:buAutoNum type="hebrew2Minus"/>
                </a:pPr>
                <a:r>
                  <a:rPr lang="he-IL" dirty="0"/>
                  <a:t>חשבו ובנו תרשימי בקרה לממוצעים ולסטיות תקן עבור מדגמים בני 25 יחידות. </a:t>
                </a:r>
              </a:p>
              <a:p>
                <a:pPr marL="342900" indent="-342900">
                  <a:buFont typeface="+mj-cs"/>
                  <a:buAutoNum type="hebrew2Minus"/>
                </a:pPr>
                <a:r>
                  <a:rPr lang="he-IL" dirty="0"/>
                  <a:t>אם לפתע חל שינוי בתהליך וסטיית התקן שלו הוכפלה בעוד הממוצע נותר ללא שינוי, מה הסיכוי שהמדגם הבא יחרוג מגבולות הבקרה?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342900" indent="-342900">
                  <a:buFont typeface="+mj-cs"/>
                  <a:buAutoNum type="hebrew2Minus"/>
                </a:pPr>
                <a:r>
                  <a:rPr lang="he-IL" dirty="0"/>
                  <a:t>נתון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he-IL" dirty="0"/>
                  <a:t> ו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08</m:t>
                    </m:r>
                  </m:oMath>
                </a14:m>
                <a:endParaRPr lang="he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E54BDF5-1048-7DD0-1D70-E16520277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r="-2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721A4-CAA7-DE0B-E800-4F13EB003B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תמונה 4">
            <a:extLst>
              <a:ext uri="{FF2B5EF4-FFF2-40B4-BE49-F238E27FC236}">
                <a16:creationId xmlns:a16="http://schemas.microsoft.com/office/drawing/2014/main" id="{F8E08C17-2DBC-ABFE-25BA-71165E71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51" y="3617463"/>
            <a:ext cx="3617211" cy="108380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E0F5D56-9209-88E6-E3EC-BCC8247AF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60" y="3617462"/>
            <a:ext cx="3206886" cy="1083809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8E454F3D-170D-14DA-F550-052D966D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768" y="4701272"/>
            <a:ext cx="2705478" cy="1409897"/>
          </a:xfrm>
          <a:prstGeom prst="rect">
            <a:avLst/>
          </a:prstGeom>
        </p:spPr>
      </p:pic>
      <p:pic>
        <p:nvPicPr>
          <p:cNvPr id="9" name="תמונה 10">
            <a:extLst>
              <a:ext uri="{FF2B5EF4-FFF2-40B4-BE49-F238E27FC236}">
                <a16:creationId xmlns:a16="http://schemas.microsoft.com/office/drawing/2014/main" id="{CC617CD4-8DB9-969D-63BB-462AB05CA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648" y="4701272"/>
            <a:ext cx="2800741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6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55CA-2F88-66F9-365F-1E2224BFA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10940"/>
            <a:ext cx="8864599" cy="990600"/>
          </a:xfrm>
        </p:spPr>
        <p:txBody>
          <a:bodyPr/>
          <a:lstStyle/>
          <a:p>
            <a:r>
              <a:rPr lang="he-IL" dirty="0"/>
              <a:t>המשך דוגמא (סטיית תקן של תהליך ידועה)</a:t>
            </a:r>
            <a:r>
              <a:rPr lang="en-US" dirty="0"/>
              <a:t> </a:t>
            </a:r>
            <a:r>
              <a:rPr lang="he-IL" dirty="0"/>
              <a:t>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361B3-CFBC-D965-5536-5A8E1380B8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32CEBED5-63E4-CFBE-CA07-BB974F7044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525" y="1264920"/>
                <a:ext cx="11195769" cy="3931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lang="he-IL" sz="1400" b="0" i="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1800" dirty="0"/>
                  <a:t>בייצור צירי מתכת מתפלג אורכו של הציר נורמלית עם ממוצע 12 וסטיית </a:t>
                </a:r>
                <a:r>
                  <a:rPr lang="he-IL" sz="1800" dirty="0" err="1"/>
                  <a:t>וסטיית</a:t>
                </a:r>
                <a:r>
                  <a:rPr lang="he-IL" sz="1800" dirty="0"/>
                  <a:t> תקן .0.08 </a:t>
                </a:r>
              </a:p>
              <a:p>
                <a:pPr marL="342900" indent="-342900">
                  <a:buFont typeface="+mj-cs"/>
                  <a:buAutoNum type="hebrew2Minus"/>
                </a:pPr>
                <a:r>
                  <a:rPr lang="he-IL" sz="1800" dirty="0"/>
                  <a:t>חשבו ובנו תרשימי בקרה לממוצעים ולסטיות תקן עבור מדגמים בני 25 יחידות. </a:t>
                </a:r>
              </a:p>
              <a:p>
                <a:pPr marL="342900" indent="-342900">
                  <a:buFont typeface="+mj-cs"/>
                  <a:buAutoNum type="hebrew2Minus"/>
                </a:pPr>
                <a:r>
                  <a:rPr lang="he-IL" sz="1800" dirty="0"/>
                  <a:t>אם לפתע חל שינוי בתהליך וסטיית התקן שלו הוכפלה בעוד הממוצע נותר ללא שינוי, מה הסיכוי שהמדגם הבא יחרוג מגבולות הבקרה?</a:t>
                </a:r>
              </a:p>
              <a:p>
                <a:endParaRPr lang="he-IL" sz="1800" dirty="0"/>
              </a:p>
              <a:p>
                <a:pPr marL="342900" indent="-342900">
                  <a:buFont typeface="Arial"/>
                  <a:buAutoNum type="hebrew2Minus" startAt="2"/>
                </a:pPr>
                <a:r>
                  <a:rPr lang="he-IL" sz="1800" dirty="0"/>
                  <a:t>במצב החדש  </a:t>
                </a:r>
                <a14:m>
                  <m:oMath xmlns:m="http://schemas.openxmlformats.org/officeDocument/2006/math">
                    <m:r>
                      <a:rPr lang="he-IL" sz="1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he-IL" sz="1800" dirty="0"/>
                  <a:t> ו</a:t>
                </a:r>
                <a14:m>
                  <m:oMath xmlns:m="http://schemas.openxmlformats.org/officeDocument/2006/math">
                    <m:r>
                      <a:rPr lang="he-IL" sz="18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08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1800" i="1" dirty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he-IL" sz="1800" dirty="0"/>
                  <a:t> עבור המדגם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032</m:t>
                    </m:r>
                  </m:oMath>
                </a14:m>
                <a:br>
                  <a:rPr lang="ar-AE" sz="1800" dirty="0"/>
                </a:br>
                <a:r>
                  <a:rPr lang="he-IL" sz="1800" dirty="0"/>
                  <a:t>מאחר שהסיכוי לחריגה מגבולות הבקרה סימטרי לשני הכיוונים, נחשב את הסיכוי לחריגה מגבול בקרה    עליון, ונכפיל ב2:</a:t>
                </a:r>
                <a:br>
                  <a:rPr lang="he-IL" sz="1800" dirty="0"/>
                </a:br>
                <a14:m>
                  <m:oMath xmlns:m="http://schemas.openxmlformats.org/officeDocument/2006/math">
                    <m:r>
                      <a:rPr lang="he-IL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𝑈𝐶𝐿</m:t>
                        </m:r>
                      </m:e>
                    </m:d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𝑈𝐶𝐿</m:t>
                        </m:r>
                      </m:e>
                    </m:d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𝑈𝐶𝐿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ar-A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8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</m:den>
                        </m:f>
                      </m:e>
                    </m:d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05</m:t>
                            </m:r>
                          </m:num>
                          <m:den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032</m:t>
                            </m:r>
                          </m:den>
                        </m:f>
                      </m:e>
                    </m:d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9452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ar-AE" sz="1800" dirty="0"/>
                </a:br>
                <a:r>
                  <a:rPr lang="he-IL" sz="1800" dirty="0"/>
                  <a:t>ולכן, ההסתברות לחריגה מאחד מגבולות הבקרה היא: </a:t>
                </a:r>
                <a14:m>
                  <m:oMath xmlns:m="http://schemas.openxmlformats.org/officeDocument/2006/math">
                    <m:r>
                      <a:rPr lang="he-IL" sz="1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055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1800" i="1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he-IL" sz="1800" dirty="0"/>
              </a:p>
            </p:txBody>
          </p:sp>
        </mc:Choice>
        <mc:Fallback xmlns="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32CEBED5-63E4-CFBE-CA07-BB974F704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264920"/>
                <a:ext cx="11195769" cy="3931920"/>
              </a:xfrm>
              <a:prstGeom prst="rect">
                <a:avLst/>
              </a:prstGeom>
              <a:blipFill>
                <a:blip r:embed="rId2"/>
                <a:stretch>
                  <a:fillRect r="-435" b="-26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9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5D36-8CB2-F761-87B6-42C639930F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ריכוז תרשימי בקרה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6800C-F401-8F2A-653C-B2E7E04FA6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1DE96-81C3-D0A8-BE06-6F78CDD1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33" y="1457050"/>
            <a:ext cx="5439534" cy="394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CF33C-5410-05AE-88A2-313BC0D4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845" y="6319534"/>
            <a:ext cx="608732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0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B3A3DB-24B8-FDD1-1E56-AE5E66DAA40E}"/>
              </a:ext>
            </a:extLst>
          </p:cNvPr>
          <p:cNvSpPr/>
          <p:nvPr/>
        </p:nvSpPr>
        <p:spPr>
          <a:xfrm>
            <a:off x="1870841" y="5559972"/>
            <a:ext cx="8607973" cy="838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עם גודל מדגם משתנה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5AF969-70F2-985C-3F51-A78441381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30B0-B9B3-EE44-5CBE-EE5990DE6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86F86B7-B118-DF1B-4CB4-C884FBA6C3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</p:spPr>
            <p:txBody>
              <a:bodyPr/>
              <a:lstStyle/>
              <a:p>
                <a:r>
                  <a:rPr lang="he-IL" sz="2400" dirty="0"/>
                  <a:t>אומדן הפרמטרים (כאשר </a:t>
                </a:r>
                <a:r>
                  <a:rPr lang="en-US" sz="2400" i="1" dirty="0"/>
                  <a:t>m</a:t>
                </a:r>
                <a:r>
                  <a:rPr lang="he-IL" sz="2400" i="1" dirty="0"/>
                  <a:t> </a:t>
                </a:r>
                <a:r>
                  <a:rPr lang="he-IL" sz="2400" dirty="0"/>
                  <a:t>מספר המדגמים): </a:t>
                </a:r>
              </a:p>
              <a:p>
                <a:endParaRPr lang="he-IL" sz="2400" dirty="0"/>
              </a:p>
              <a:p>
                <a:endParaRPr lang="he-IL" sz="2400" dirty="0"/>
              </a:p>
              <a:p>
                <a:r>
                  <a:rPr lang="he-IL" sz="2400" dirty="0"/>
                  <a:t>גבולות בקרה (תלויים בגודל מדגם)</a:t>
                </a:r>
                <a:r>
                  <a:rPr lang="en-US" sz="2400" dirty="0"/>
                  <a:t> </a:t>
                </a:r>
                <a:r>
                  <a:rPr lang="he-IL" sz="2400" dirty="0"/>
                  <a:t>בתרשים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he-IL" sz="2400" dirty="0"/>
              </a:p>
              <a:p>
                <a:endParaRPr lang="he-IL" sz="2400" dirty="0"/>
              </a:p>
              <a:p>
                <a:r>
                  <a:rPr lang="he-IL" sz="2400" dirty="0"/>
                  <a:t>גבולות בקרה (תלויים בגודל מדגם)</a:t>
                </a:r>
                <a:r>
                  <a:rPr lang="en-US" sz="2400" dirty="0"/>
                  <a:t> </a:t>
                </a:r>
                <a:r>
                  <a:rPr lang="he-IL" sz="2400" dirty="0"/>
                  <a:t>בתרשים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he-IL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𝑈𝐶𝐿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𝐶𝐿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he-IL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he-IL" sz="1600" dirty="0"/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86F86B7-B118-DF1B-4CB4-C884FBA6C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6441" y="1474435"/>
                <a:ext cx="10346559" cy="3929428"/>
              </a:xfrm>
              <a:blipFill>
                <a:blip r:embed="rId4"/>
                <a:stretch>
                  <a:fillRect r="-884" b="-192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BC0CBF7-CDF4-B4FC-7B3B-2801BE00D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633" y="2164208"/>
            <a:ext cx="5191850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E14BF-3723-62D4-3604-B530E5EA1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58" y="4022255"/>
            <a:ext cx="7939045" cy="7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5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D393-A96C-822B-704E-80117005F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90EBF-37F9-BA79-AFCE-223494AD92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A01AC-CF1C-C76E-2116-49C9BC10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" y="1023471"/>
            <a:ext cx="5626873" cy="551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476CB-1107-2959-2FAF-020685BA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487" y="1001539"/>
            <a:ext cx="4110701" cy="5471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7C3AB-112E-B964-10C6-C2EC9F5D65F0}"/>
              </a:ext>
            </a:extLst>
          </p:cNvPr>
          <p:cNvSpPr txBox="1"/>
          <p:nvPr/>
        </p:nvSpPr>
        <p:spPr>
          <a:xfrm>
            <a:off x="10014669" y="56541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עבור מדגם ראשון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F399AB-2BB5-E456-238A-25D6A7438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45" y="6387510"/>
            <a:ext cx="5486400" cy="4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84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F1EA2-D308-E363-42C4-CC3CF034A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94768-EB09-5532-F21A-AA39E29F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74" y="1612677"/>
            <a:ext cx="6640172" cy="4808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E8E9629A-B5E7-1916-C060-6394C3AF1AE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4824187" y="123829"/>
                <a:ext cx="7367813" cy="990600"/>
              </a:xfrm>
            </p:spPr>
            <p:txBody>
              <a:bodyPr/>
              <a:lstStyle/>
              <a:p>
                <a:r>
                  <a:rPr lang="he-IL" dirty="0"/>
                  <a:t>תרשימי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he-IL" dirty="0"/>
                  <a:t>, </a:t>
                </a:r>
                <a:r>
                  <a:rPr lang="en-US" i="1" dirty="0"/>
                  <a:t>S</a:t>
                </a:r>
                <a:r>
                  <a:rPr lang="he-IL" i="1" dirty="0"/>
                  <a:t> </a:t>
                </a:r>
                <a:r>
                  <a:rPr lang="he-IL" dirty="0"/>
                  <a:t>עם גודל מדגם משתנה </a:t>
                </a:r>
                <a:endParaRPr lang="en-IL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E8E9629A-B5E7-1916-C060-6394C3AF1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4824187" y="123829"/>
                <a:ext cx="7367813" cy="990600"/>
              </a:xfrm>
              <a:blipFill>
                <a:blip r:embed="rId4"/>
                <a:stretch>
                  <a:fillRect r="-24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BA7B5ED-8136-C374-3912-7C9B47D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736" y="1933498"/>
            <a:ext cx="3343742" cy="1105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120B9-6952-C940-A8D6-B4FF2FE5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257" y="4017081"/>
            <a:ext cx="2838846" cy="1019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69B961-3C49-1355-44BC-E805BE955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257" y="1685813"/>
            <a:ext cx="2267266" cy="247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09BD25-6D95-D677-2783-8C6DC222F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5362" y="3771806"/>
            <a:ext cx="2800741" cy="24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3B55B3-3346-130D-FE68-58494947AB0B}"/>
              </a:ext>
            </a:extLst>
          </p:cNvPr>
          <p:cNvSpPr txBox="1"/>
          <p:nvPr/>
        </p:nvSpPr>
        <p:spPr>
          <a:xfrm>
            <a:off x="7972854" y="1192639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שימוש בקבועים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12C88-EF92-92A7-9FD0-A0AA0BE4A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4175" y="6384508"/>
            <a:ext cx="4077426" cy="3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4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עקום מאפיינים תפעולים </a:t>
            </a:r>
            <a:br>
              <a:rPr lang="en-US" dirty="0"/>
            </a:br>
            <a:r>
              <a:rPr lang="he-IL" dirty="0"/>
              <a:t> </a:t>
            </a:r>
            <a:r>
              <a:rPr lang="en-US" dirty="0"/>
              <a:t>Operating Characteristic Curve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23982" y="1474435"/>
                <a:ext cx="11034445" cy="3929428"/>
              </a:xfrm>
            </p:spPr>
            <p:txBody>
              <a:bodyPr/>
              <a:lstStyle/>
              <a:p>
                <a:r>
                  <a:rPr lang="he-IL" sz="2800" b="1" dirty="0"/>
                  <a:t>היכולת של תרשימי בקרה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he-IL" sz="2800" dirty="0"/>
                  <a:t>  ו-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he-IL" sz="2800" dirty="0"/>
                  <a:t> לדוגמא) לגלות שינויים בתהליך (תוחלת, שונות) מתואר ע"י עקומות </a:t>
                </a:r>
                <a:r>
                  <a:rPr lang="en-US" sz="2800" dirty="0"/>
                  <a:t>OC</a:t>
                </a:r>
                <a:r>
                  <a:rPr lang="he-IL" sz="2800" dirty="0"/>
                  <a:t>. </a:t>
                </a:r>
              </a:p>
              <a:p>
                <a:r>
                  <a:rPr lang="he-IL" sz="2800" u="sng" dirty="0"/>
                  <a:t>לדוגמא:</a:t>
                </a:r>
                <a:r>
                  <a:rPr lang="en-US" sz="2800" dirty="0"/>
                  <a:t> </a:t>
                </a:r>
                <a:r>
                  <a:rPr lang="he-IL" sz="2800" dirty="0"/>
                  <a:t>עקומת </a:t>
                </a:r>
                <a:r>
                  <a:rPr lang="en-US" sz="2800" dirty="0"/>
                  <a:t>OC</a:t>
                </a:r>
                <a:r>
                  <a:rPr lang="he-IL" sz="2800" dirty="0"/>
                  <a:t> עבור תרשים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he-IL" sz="2800" dirty="0"/>
                  <a:t> לתהליך בעל סטיית תקן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800" dirty="0"/>
                  <a:t>  ידועה ותוחלת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he-I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sz="2800" dirty="0"/>
                  <a:t>  ידועה. נניח שהתוחלת סטוה בשיעור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he-IL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𝛿𝜎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800" dirty="0"/>
                  <a:t>(סטייה במונחי ס"ת). </a:t>
                </a:r>
              </a:p>
              <a:p>
                <a:r>
                  <a:rPr lang="he-IL" sz="2800" dirty="0"/>
                  <a:t>מהי ההסתברות שלא תתגלה הסטייה באמצעות תרשים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he-IL" sz="2800" dirty="0"/>
                  <a:t> בבדיקה הראשונה לאחר הסטייה (שגיאה מסוג </a:t>
                </a:r>
                <a:r>
                  <a:rPr lang="en-US" sz="2800" dirty="0"/>
                  <a:t>II</a:t>
                </a:r>
                <a:r>
                  <a:rPr lang="he-IL" sz="2800" dirty="0"/>
                  <a:t>)? או מה הסיכון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sz="2800" dirty="0"/>
                  <a:t>?</a:t>
                </a:r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23982" y="1474435"/>
                <a:ext cx="11034445" cy="3929428"/>
              </a:xfrm>
              <a:blipFill>
                <a:blip r:embed="rId2"/>
                <a:stretch>
                  <a:fillRect r="-1105" b="-76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334B4-B638-1C46-5375-87C7E2D4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2" y="5114128"/>
            <a:ext cx="3911115" cy="3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עקום מאפיינים תפעולים (המשך) </a:t>
            </a:r>
            <a:br>
              <a:rPr lang="en-US" dirty="0"/>
            </a:br>
            <a:r>
              <a:rPr lang="he-IL" dirty="0"/>
              <a:t> </a:t>
            </a:r>
            <a:r>
              <a:rPr lang="en-US" dirty="0"/>
              <a:t>Operating Characteristic Curve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23982" y="1474435"/>
                <a:ext cx="11034445" cy="3929428"/>
              </a:xfrm>
            </p:spPr>
            <p:txBody>
              <a:bodyPr/>
              <a:lstStyle/>
              <a:p>
                <a:r>
                  <a:rPr lang="he-IL" sz="2800" dirty="0"/>
                  <a:t>מכיון ש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he-IL" sz="2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he-IL" sz="2800" dirty="0"/>
                  <a:t> וגבולות הבקרה הינם:</a:t>
                </a:r>
                <a:r>
                  <a:rPr lang="en-US" sz="2800" dirty="0"/>
                  <a:t> </a:t>
                </a:r>
                <a:endParaRPr lang="he-IL" sz="2800" dirty="0"/>
              </a:p>
              <a:p>
                <a:r>
                  <a:rPr lang="he-IL" sz="2800" dirty="0"/>
                  <a:t>ניתן לחשב את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sz="2800" dirty="0"/>
                  <a:t>: </a:t>
                </a:r>
              </a:p>
              <a:p>
                <a:endParaRPr lang="he-IL" sz="2800" dirty="0"/>
              </a:p>
              <a:p>
                <a:endParaRPr lang="he-IL" sz="2800" dirty="0"/>
              </a:p>
              <a:p>
                <a:r>
                  <a:rPr lang="he-IL" sz="2800" dirty="0"/>
                  <a:t>עבור גבולות בקרה סטנדרטים </a:t>
                </a:r>
                <a:r>
                  <a:rPr lang="en-US" sz="2800" dirty="0"/>
                  <a:t>(K=3)</a:t>
                </a:r>
                <a:r>
                  <a:rPr lang="he-IL" sz="2800" dirty="0"/>
                  <a:t>: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23982" y="1474435"/>
                <a:ext cx="11034445" cy="3929428"/>
              </a:xfrm>
              <a:blipFill>
                <a:blip r:embed="rId3"/>
                <a:stretch>
                  <a:fillRect r="-1105" b="-60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09ECF-DB77-419B-8480-EFE0958D9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49" y="1883779"/>
            <a:ext cx="2810267" cy="50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DD3DC4-72F0-7F19-2CCC-F1AB4CC1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81" y="2632930"/>
            <a:ext cx="5001725" cy="2244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A3A42-2930-3C97-4375-86969B013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663" y="5570235"/>
            <a:ext cx="3756097" cy="6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4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עקום מאפיינים תפעולים (המשך) </a:t>
            </a:r>
            <a:br>
              <a:rPr lang="en-US" dirty="0"/>
            </a:br>
            <a:r>
              <a:rPr lang="he-IL" dirty="0"/>
              <a:t> </a:t>
            </a:r>
            <a:r>
              <a:rPr lang="en-US" dirty="0"/>
              <a:t>Operating Characteristic Curve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8777" y="1169535"/>
                <a:ext cx="11034445" cy="3929428"/>
              </a:xfrm>
            </p:spPr>
            <p:txBody>
              <a:bodyPr/>
              <a:lstStyle/>
              <a:p>
                <a:endParaRPr lang="he-IL" sz="2800" dirty="0"/>
              </a:p>
              <a:p>
                <a:endParaRPr lang="he-IL" sz="2800" dirty="0"/>
              </a:p>
              <a:p>
                <a:endParaRPr lang="he-IL" sz="2800" dirty="0"/>
              </a:p>
              <a:p>
                <a:endParaRPr lang="he-IL" sz="2800" dirty="0"/>
              </a:p>
              <a:p>
                <a:r>
                  <a:rPr lang="he-IL" sz="2800" dirty="0"/>
                  <a:t>לדוגמא נניח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he-IL" sz="2800" dirty="0"/>
                  <a:t>: כלומר התוחלת זזה ב-2 סטיות תקן.</a:t>
                </a:r>
              </a:p>
              <a:p>
                <a:r>
                  <a:rPr lang="he-IL" sz="2800" dirty="0"/>
                  <a:t>אזי:                                </a:t>
                </a:r>
              </a:p>
              <a:p>
                <a:r>
                  <a:rPr lang="he-IL" sz="2800" dirty="0"/>
                  <a:t>כלומר ההסתברות לגילוי הסטייה בבדיקה הראשונה היא:               </a:t>
                </a:r>
                <a:r>
                  <a:rPr lang="he-IL" sz="1800" b="1" dirty="0">
                    <a:solidFill>
                      <a:srgbClr val="FF0000"/>
                    </a:solidFill>
                  </a:rPr>
                  <a:t>"עוצמת המבחן"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8777" y="1169535"/>
                <a:ext cx="11034445" cy="3929428"/>
              </a:xfrm>
              <a:blipFill>
                <a:blip r:embed="rId3"/>
                <a:stretch>
                  <a:fillRect r="-1105" b="-343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D0E6D-3898-9A5E-4EBA-0E11D09CE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06" y="1219514"/>
            <a:ext cx="5080532" cy="3058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B1CC8-279C-2DBF-2085-398B120EB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576" y="4945411"/>
            <a:ext cx="2867425" cy="743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040E3-BFBB-FE23-F4CD-242F897D8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506" y="5842265"/>
            <a:ext cx="14043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עקום מאפיינים תפעולים (המשך) </a:t>
            </a:r>
            <a:br>
              <a:rPr lang="en-US" dirty="0"/>
            </a:br>
            <a:r>
              <a:rPr lang="he-IL" dirty="0"/>
              <a:t> </a:t>
            </a:r>
            <a:r>
              <a:rPr lang="en-US" dirty="0"/>
              <a:t>Operating Characteristic Curve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8777" y="1169535"/>
                <a:ext cx="11034445" cy="3929428"/>
              </a:xfrm>
            </p:spPr>
            <p:txBody>
              <a:bodyPr/>
              <a:lstStyle/>
              <a:p>
                <a:r>
                  <a:rPr lang="he-IL" sz="2800" dirty="0"/>
                  <a:t>עקומת </a:t>
                </a:r>
                <a:r>
                  <a:rPr lang="en-US" sz="2800" dirty="0"/>
                  <a:t>OC</a:t>
                </a:r>
                <a:r>
                  <a:rPr lang="he-IL" sz="2800" dirty="0"/>
                  <a:t>, מתארת את הקשר בין סיכון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sz="1800" b="1" dirty="0">
                    <a:solidFill>
                      <a:srgbClr val="FF0000"/>
                    </a:solidFill>
                  </a:rPr>
                  <a:t>  </a:t>
                </a:r>
                <a:r>
                  <a:rPr lang="he-IL" sz="2800" dirty="0"/>
                  <a:t>לבין הסטייה בתוחלת (במונחי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800" dirty="0"/>
                  <a:t>) וגודל המדגם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. </a:t>
                </a:r>
              </a:p>
              <a:p>
                <a:r>
                  <a:rPr lang="he-IL" sz="2800" u="sng" dirty="0"/>
                  <a:t>דוגמא:</a:t>
                </a:r>
                <a:r>
                  <a:rPr lang="en-US" sz="2800" dirty="0"/>
                  <a:t> </a:t>
                </a:r>
                <a:r>
                  <a:rPr lang="he-IL" sz="2800" dirty="0"/>
                  <a:t>עבור סטיית תקן של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800" dirty="0"/>
                  <a:t> וגודל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he-IL" sz="2800" dirty="0"/>
                  <a:t> נקבל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he-IL" sz="2800" dirty="0"/>
                  <a:t> עוצמת מבחן של 25%!!!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8777" y="1169535"/>
                <a:ext cx="11034445" cy="3929428"/>
              </a:xfrm>
              <a:blipFill>
                <a:blip r:embed="rId3"/>
                <a:stretch>
                  <a:fillRect r="-1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2C255-0811-AB2A-9791-6DE0172C2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76" y="3297182"/>
            <a:ext cx="4473090" cy="35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483E-5A21-555C-7DDC-C2A18C96A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+ עקומת/מדד </a:t>
            </a:r>
            <a:r>
              <a:rPr lang="en-US" dirty="0"/>
              <a:t>ARL</a:t>
            </a:r>
            <a:r>
              <a:rPr lang="he-IL" dirty="0"/>
              <a:t>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1BD60D3-689F-0048-234E-16C8E36B7FE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1456401"/>
                <a:ext cx="12192000" cy="3929428"/>
              </a:xfrm>
            </p:spPr>
            <p:txBody>
              <a:bodyPr/>
              <a:lstStyle/>
              <a:p>
                <a:r>
                  <a:rPr lang="he-IL" sz="2800" dirty="0"/>
                  <a:t>מה הסיכוי לגלות סטייה בבדיקת המדגם השני?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e-I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he-I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he-I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r>
                  <a:rPr lang="he-IL" sz="2800" dirty="0"/>
                  <a:t>ובאופן כללי- מה הסיכוי לגילוי הסטייה במדגם ה-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e-IL" sz="2800" dirty="0"/>
                  <a:t>?</a:t>
                </a:r>
              </a:p>
              <a:p>
                <a:r>
                  <a:rPr lang="he-IL" sz="2800" u="sng" dirty="0"/>
                  <a:t>תשובה: </a:t>
                </a:r>
                <a:r>
                  <a:rPr lang="he-IL" sz="2800" dirty="0"/>
                  <a:t>לפי התפלגות גאומטרית, כאשר הסיכוי להצלחה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sz="2800" dirty="0"/>
                  <a:t>, ולכן: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he-IL" sz="2800" b="0" dirty="0">
                  <a:ea typeface="Cambria Math" panose="02040503050406030204" pitchFamily="18" charset="0"/>
                </a:endParaRPr>
              </a:p>
              <a:p>
                <a:r>
                  <a:rPr lang="he-IL" sz="2800" dirty="0"/>
                  <a:t>תוחלת מספר הניסויים עד להצלחה הראשונה ניתנת ע"י תוחלת ההתפלגות הגאומטרית:</a:t>
                </a:r>
              </a:p>
              <a:p>
                <a:endParaRPr lang="he-IL" sz="2800" dirty="0"/>
              </a:p>
              <a:p>
                <a:r>
                  <a:rPr lang="he-IL" sz="2000" dirty="0"/>
                  <a:t>בדוגמא שלנו:</a:t>
                </a:r>
                <a:r>
                  <a:rPr lang="en-US" sz="2000" dirty="0"/>
                  <a:t> </a:t>
                </a:r>
                <a:r>
                  <a:rPr lang="he-IL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𝐴𝑅𝐿</m:t>
                    </m:r>
                    <m:r>
                      <a:rPr lang="he-IL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e-IL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he-IL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he-IL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he-IL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he-IL" sz="2000" dirty="0"/>
                  <a:t>.</a:t>
                </a:r>
                <a:r>
                  <a:rPr lang="en-US" sz="2000" dirty="0"/>
                  <a:t> </a:t>
                </a:r>
                <a:r>
                  <a:rPr lang="he-IL" sz="2000" dirty="0"/>
                  <a:t>כלומר גם אם המדגם קטן והסיכון לטעות מסוג </a:t>
                </a:r>
                <a:r>
                  <a:rPr lang="en-US" sz="2000" dirty="0"/>
                  <a:t>II</a:t>
                </a:r>
                <a:r>
                  <a:rPr lang="he-IL" sz="2000" dirty="0"/>
                  <a:t> גבוהה, השגיאה תתגלה יחסית מהר. </a:t>
                </a:r>
              </a:p>
              <a:p>
                <a:r>
                  <a:rPr lang="he-IL" sz="2000" dirty="0"/>
                  <a:t>ניתן להעלות את תדירות הדגימות במצב בו נדרש גילוי בזמן מהיר יותר.</a:t>
                </a:r>
              </a:p>
              <a:p>
                <a:endParaRPr lang="he-IL" sz="2000" dirty="0"/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1BD60D3-689F-0048-234E-16C8E36B7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1456401"/>
                <a:ext cx="12192000" cy="3929428"/>
              </a:xfrm>
              <a:blipFill>
                <a:blip r:embed="rId3"/>
                <a:stretch>
                  <a:fillRect r="-1000" b="-291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8294-F9BB-A3CF-BADF-2BCED5B453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AE8CD-1DA3-836B-BA1E-35110F50F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168" y="4377527"/>
            <a:ext cx="5114926" cy="719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A8A38-AA75-CBB3-3DBC-B9A4ABECA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500" y="4656548"/>
            <a:ext cx="2391109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483E-5A21-555C-7DDC-C2A18C96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2084" y="10940"/>
            <a:ext cx="8170916" cy="990600"/>
          </a:xfrm>
        </p:spPr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+ עקומת/מדד </a:t>
            </a:r>
            <a:r>
              <a:rPr lang="en-US" dirty="0"/>
              <a:t>ARL</a:t>
            </a:r>
            <a:r>
              <a:rPr lang="he-IL" dirty="0"/>
              <a:t>  (המשך)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1BD60D3-689F-0048-234E-16C8E36B7FE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94592" y="1456401"/>
                <a:ext cx="12286592" cy="3929428"/>
              </a:xfrm>
            </p:spPr>
            <p:txBody>
              <a:bodyPr/>
              <a:lstStyle/>
              <a:p>
                <a:pPr algn="ctr"/>
                <a:r>
                  <a:rPr lang="he-IL" sz="2800" dirty="0"/>
                  <a:t>ניתן לחשב את עקומת </a:t>
                </a:r>
                <a:r>
                  <a:rPr lang="en-US" sz="2800" dirty="0"/>
                  <a:t>ARL</a:t>
                </a:r>
                <a:r>
                  <a:rPr lang="he-IL" sz="2800" dirty="0"/>
                  <a:t> לכל תרשים בקרה. מדד </a:t>
                </a:r>
                <a:r>
                  <a:rPr lang="en-US" sz="2800" dirty="0"/>
                  <a:t>ARL</a:t>
                </a:r>
                <a:r>
                  <a:rPr lang="he-IL" sz="2800" dirty="0"/>
                  <a:t> מחושב לתרשים בקרה: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L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Control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ARL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הבקרה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מגבולות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סטייה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בבקרה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תהליך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he-IL" sz="2200" b="0" i="1" smtClean="0">
                                    <a:latin typeface="Cambria Math" panose="02040503050406030204" pitchFamily="18" charset="0"/>
                                  </a:rPr>
                                  <m:t>כאשר</m:t>
                                </m:r>
                              </m:e>
                            </m:eqArr>
                          </m:e>
                        </m:d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2200" b="0" dirty="0"/>
              </a:p>
              <a:p>
                <a:r>
                  <a:rPr lang="he-IL" sz="2200" dirty="0"/>
                  <a:t>נקבל מספר ממוצע של מדגמים עד לקבלת שגיאה מסוג </a:t>
                </a:r>
                <a:r>
                  <a:rPr lang="en-US" sz="2200" dirty="0"/>
                  <a:t>I</a:t>
                </a:r>
                <a:r>
                  <a:rPr lang="he-IL" sz="2200" dirty="0"/>
                  <a:t>. המטרה ש-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𝐴𝑅𝐿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𝑐𝑜𝑛𝑡𝑟𝑜𝑙</m:t>
                        </m:r>
                      </m:sub>
                    </m:sSub>
                    <m:r>
                      <a:rPr lang="he-IL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200" dirty="0"/>
                  <a:t>  יהיה </a:t>
                </a:r>
                <a:r>
                  <a:rPr lang="he-IL" sz="2200" b="1" dirty="0"/>
                  <a:t>גדול</a:t>
                </a:r>
                <a:r>
                  <a:rPr lang="he-IL" sz="2200" dirty="0"/>
                  <a:t> ככל האפשר.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he-IL" sz="2200" dirty="0"/>
                  <a:t>נקבל מספר ממוצע של מדגמים בשגיאה מסוג </a:t>
                </a:r>
                <a:r>
                  <a:rPr lang="en-US" sz="2200" dirty="0"/>
                  <a:t>II</a:t>
                </a:r>
                <a:r>
                  <a:rPr lang="he-IL" sz="2200" dirty="0"/>
                  <a:t>. המטרה ש-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𝐴𝑅𝐿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𝑐𝑜𝑛𝑡𝑟𝑜𝑙</m:t>
                        </m:r>
                      </m:sub>
                    </m:sSub>
                    <m:r>
                      <a:rPr lang="he-IL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200" dirty="0"/>
                  <a:t>  יהיה </a:t>
                </a:r>
                <a:r>
                  <a:rPr lang="he-IL" sz="2200" b="1" dirty="0"/>
                  <a:t>קטן</a:t>
                </a:r>
                <a:r>
                  <a:rPr lang="he-IL" sz="2200" dirty="0"/>
                  <a:t> ככל האפשר.</a:t>
                </a:r>
                <a:endParaRPr lang="en-IL" sz="2200" dirty="0"/>
              </a:p>
              <a:p>
                <a:endParaRPr lang="en-IL" sz="2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1BD60D3-689F-0048-234E-16C8E36B7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94592" y="1456401"/>
                <a:ext cx="12286592" cy="3929428"/>
              </a:xfrm>
              <a:blipFill>
                <a:blip r:embed="rId3"/>
                <a:stretch>
                  <a:fillRect r="-595" b="-142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8294-F9BB-A3CF-BADF-2BCED5B453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30C989-A434-064C-256A-273407AC92DD}"/>
                  </a:ext>
                </a:extLst>
              </p:cNvPr>
              <p:cNvSpPr txBox="1"/>
              <p:nvPr/>
            </p:nvSpPr>
            <p:spPr>
              <a:xfrm>
                <a:off x="2956035" y="3959143"/>
                <a:ext cx="6185338" cy="105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L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Control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ARL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הבקרה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מגבולות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סטייה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בבקרה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לא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תהליך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e-IL" sz="1800" b="0" i="1" smtClean="0">
                                      <a:latin typeface="Cambria Math" panose="02040503050406030204" pitchFamily="18" charset="0"/>
                                    </a:rPr>
                                    <m:t>כאשר</m:t>
                                  </m:r>
                                </m:e>
                              </m:eqAr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30C989-A434-064C-256A-273407AC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35" y="3959143"/>
                <a:ext cx="6185338" cy="1055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58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483E-5A21-555C-7DDC-C2A18C96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2084" y="10940"/>
            <a:ext cx="8170916" cy="990600"/>
          </a:xfrm>
        </p:spPr>
        <p:txBody>
          <a:bodyPr/>
          <a:lstStyle/>
          <a:p>
            <a:r>
              <a:rPr lang="he-IL" dirty="0"/>
              <a:t>עקומת </a:t>
            </a:r>
            <a:r>
              <a:rPr lang="en-US" dirty="0"/>
              <a:t>OC</a:t>
            </a:r>
            <a:r>
              <a:rPr lang="he-IL" dirty="0"/>
              <a:t> + עקומת/מדד </a:t>
            </a:r>
            <a:r>
              <a:rPr lang="en-US" dirty="0"/>
              <a:t>ARL</a:t>
            </a:r>
            <a:r>
              <a:rPr lang="he-IL" dirty="0"/>
              <a:t>  (המשך)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1BD60D3-689F-0048-234E-16C8E36B7FE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94592" y="1456401"/>
                <a:ext cx="11919011" cy="3929428"/>
              </a:xfrm>
            </p:spPr>
            <p:txBody>
              <a:bodyPr/>
              <a:lstStyle/>
              <a:p>
                <a:r>
                  <a:rPr lang="he-IL" sz="2800" dirty="0"/>
                  <a:t>עקומות </a:t>
                </a:r>
                <a:r>
                  <a:rPr lang="en-US" sz="2800" dirty="0"/>
                  <a:t>ARL</a:t>
                </a:r>
                <a:r>
                  <a:rPr lang="he-IL" sz="2800" dirty="0"/>
                  <a:t> מתארות את הקשר בין מספר המדגמים, הסטייה וגודל המדגם. </a:t>
                </a:r>
              </a:p>
              <a:p>
                <a:r>
                  <a:rPr lang="he-IL" sz="2800" u="sng" dirty="0"/>
                  <a:t>לדוגמא:</a:t>
                </a:r>
                <a:r>
                  <a:rPr lang="he-IL" sz="2800" dirty="0"/>
                  <a:t> בעקומה שלפנינו עבור סטייה של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2800" dirty="0"/>
                  <a:t> 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he-IL" sz="2800" dirty="0"/>
                  <a:t> מספר המדגמים הנדרש הוא 3. עבור 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he-IL" sz="2800" dirty="0"/>
                  <a:t> בממוצע תתגלה הסטייה בבדיקה הראשונה!</a:t>
                </a:r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1BD60D3-689F-0048-234E-16C8E36B7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94592" y="1456401"/>
                <a:ext cx="11919011" cy="3929428"/>
              </a:xfrm>
              <a:blipFill>
                <a:blip r:embed="rId2"/>
                <a:stretch>
                  <a:fillRect r="-10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8294-F9BB-A3CF-BADF-2BCED5B453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E01E7-94F8-DCA0-73CB-AD2AE90C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08054"/>
            <a:ext cx="3940295" cy="3149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27F87-2CCF-53A3-3561-197B2B96F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88"/>
          <a:stretch/>
        </p:blipFill>
        <p:spPr>
          <a:xfrm>
            <a:off x="295933" y="3834034"/>
            <a:ext cx="5800067" cy="27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28113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48129</TotalTime>
  <Words>1462</Words>
  <Application>Microsoft Office PowerPoint</Application>
  <PresentationFormat>Widescreen</PresentationFormat>
  <Paragraphs>185</Paragraphs>
  <Slides>30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Wingdings</vt:lpstr>
      <vt:lpstr>BarIlan</vt:lpstr>
      <vt:lpstr>סטטיסטיקה תעשייתית וכלי תכנה  לתלמידי הנדסה תעשייה ומערכות מידע</vt:lpstr>
      <vt:lpstr>PowerPoint Presentation</vt:lpstr>
      <vt:lpstr>עקום מאפיינים תפעולים   Operating Characteristic Curve</vt:lpstr>
      <vt:lpstr>עקום מאפיינים תפעולים (המשך)   Operating Characteristic Curve</vt:lpstr>
      <vt:lpstr>עקום מאפיינים תפעולים (המשך)   Operating Characteristic Curve</vt:lpstr>
      <vt:lpstr>עקום מאפיינים תפעולים (המשך)   Operating Characteristic Curve</vt:lpstr>
      <vt:lpstr>עקומת OC + עקומת/מדד ARL </vt:lpstr>
      <vt:lpstr>עקומת OC + עקומת/מדד ARL  (המשך)</vt:lpstr>
      <vt:lpstr>עקומת OC + עקומת/מדד ARL  (המשך)</vt:lpstr>
      <vt:lpstr>Average Run Length - ARL</vt:lpstr>
      <vt:lpstr>באיזה גודל מדגם כדאי להשתמש?</vt:lpstr>
      <vt:lpstr>מספר פריטים בממוצע עד לגילוי </vt:lpstr>
      <vt:lpstr>עקומת OC עבור תרשים R</vt:lpstr>
      <vt:lpstr>עקומת OC עבור תרשים R</vt:lpstr>
      <vt:lpstr>תרשימי X ̅, R לסדרות קצרות </vt:lpstr>
      <vt:lpstr>תרשימי בקרה </vt:lpstr>
      <vt:lpstr>תרשימי X ̅, S (σ  לא ידוע) </vt:lpstr>
      <vt:lpstr>תרשימי X ̅, S (σ  לא ידוע) –   המשך </vt:lpstr>
      <vt:lpstr>תזכורת לאמד חסר הטייה של סטיית התקן S</vt:lpstr>
      <vt:lpstr>תרשימי X ̅, S (σ  לא ידוע) –   המשך </vt:lpstr>
      <vt:lpstr>תרשימי X ̅, S (σ  לא ידוע) –   המשך </vt:lpstr>
      <vt:lpstr>תרשימי X ̅, S (σ  לא ידוע) –   המשך </vt:lpstr>
      <vt:lpstr>תרשימי X ̅, S (σ  ידוע)</vt:lpstr>
      <vt:lpstr>דוגמא (סטיית תקן של תהליך ידועה) </vt:lpstr>
      <vt:lpstr>המשך דוגמא (סטיית תקן של תהליך ידועה)  </vt:lpstr>
      <vt:lpstr>ריכוז תרשימי בקרה </vt:lpstr>
      <vt:lpstr>תרשימי X ̅, S עם גודל מדגם משתנה </vt:lpstr>
      <vt:lpstr>דוגמא </vt:lpstr>
      <vt:lpstr>תרשימי X ̅, S עם גודל מדגם משתנה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Singer Gonen</cp:lastModifiedBy>
  <cp:revision>717</cp:revision>
  <dcterms:created xsi:type="dcterms:W3CDTF">2020-01-09T10:28:07Z</dcterms:created>
  <dcterms:modified xsi:type="dcterms:W3CDTF">2024-01-14T09:02:32Z</dcterms:modified>
</cp:coreProperties>
</file>